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658" y="-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09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bin"/><Relationship Id="rId4" Type="http://schemas.openxmlformats.org/officeDocument/2006/relationships/image" Target="../media/image3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bin"/><Relationship Id="rId3" Type="http://schemas.openxmlformats.org/officeDocument/2006/relationships/image" Target="../media/image35.bin"/><Relationship Id="rId7" Type="http://schemas.openxmlformats.org/officeDocument/2006/relationships/image" Target="../media/image39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bin"/><Relationship Id="rId5" Type="http://schemas.openxmlformats.org/officeDocument/2006/relationships/image" Target="../media/image37.bin"/><Relationship Id="rId4" Type="http://schemas.openxmlformats.org/officeDocument/2006/relationships/image" Target="../media/image3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bin"/><Relationship Id="rId3" Type="http://schemas.openxmlformats.org/officeDocument/2006/relationships/image" Target="../media/image41.bin"/><Relationship Id="rId7" Type="http://schemas.openxmlformats.org/officeDocument/2006/relationships/image" Target="../media/image4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bin"/><Relationship Id="rId5" Type="http://schemas.openxmlformats.org/officeDocument/2006/relationships/image" Target="../media/image43.bin"/><Relationship Id="rId4" Type="http://schemas.openxmlformats.org/officeDocument/2006/relationships/image" Target="../media/image42.bin"/><Relationship Id="rId9" Type="http://schemas.openxmlformats.org/officeDocument/2006/relationships/image" Target="../media/image4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bin"/><Relationship Id="rId3" Type="http://schemas.openxmlformats.org/officeDocument/2006/relationships/image" Target="../media/image5.bin"/><Relationship Id="rId7" Type="http://schemas.openxmlformats.org/officeDocument/2006/relationships/image" Target="../media/image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bin"/><Relationship Id="rId5" Type="http://schemas.openxmlformats.org/officeDocument/2006/relationships/image" Target="../media/image7.bin"/><Relationship Id="rId4" Type="http://schemas.openxmlformats.org/officeDocument/2006/relationships/image" Target="../media/image6.bin"/><Relationship Id="rId9" Type="http://schemas.openxmlformats.org/officeDocument/2006/relationships/image" Target="../media/image1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bin"/><Relationship Id="rId3" Type="http://schemas.openxmlformats.org/officeDocument/2006/relationships/image" Target="../media/image12.bin"/><Relationship Id="rId7" Type="http://schemas.openxmlformats.org/officeDocument/2006/relationships/image" Target="../media/image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bin"/><Relationship Id="rId11" Type="http://schemas.openxmlformats.org/officeDocument/2006/relationships/image" Target="../media/image20.bin"/><Relationship Id="rId5" Type="http://schemas.openxmlformats.org/officeDocument/2006/relationships/image" Target="../media/image14.bin"/><Relationship Id="rId10" Type="http://schemas.openxmlformats.org/officeDocument/2006/relationships/image" Target="../media/image19.bin"/><Relationship Id="rId4" Type="http://schemas.openxmlformats.org/officeDocument/2006/relationships/image" Target="../media/image13.bin"/><Relationship Id="rId9" Type="http://schemas.openxmlformats.org/officeDocument/2006/relationships/image" Target="../media/image1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7" Type="http://schemas.openxmlformats.org/officeDocument/2006/relationships/image" Target="../media/image2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bin"/><Relationship Id="rId5" Type="http://schemas.openxmlformats.org/officeDocument/2006/relationships/image" Target="../media/image27.bin"/><Relationship Id="rId4" Type="http://schemas.openxmlformats.org/officeDocument/2006/relationships/image" Target="../media/image2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4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Implications of Non-Compliance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999567" y="1828800"/>
            <a:ext cx="71448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GRC104 - Compliance Frameworks and Legal Requirements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656" y="2464594"/>
            <a:ext cx="3214688" cy="17859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14491" y="4500563"/>
            <a:ext cx="451499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4F6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Cybersecurity and Digital Forensics Academy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305045" y="4793456"/>
            <a:ext cx="253388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4F6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18: November 10-16,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35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Industry-Specific Legal Implications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1185863"/>
            <a:ext cx="4214813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Different industries face unique compliance requirements and corresponding legal implications for non-compliance. Understanding these industry-specific frameworks is essential for effective risk management. 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145041" y="2091230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Industry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7916" y="2328760"/>
            <a:ext cx="13206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 Privacy Rules: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7916" y="2418813"/>
            <a:ext cx="3873475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Govern protected health information with penalties up to $1.5M per violation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287916" y="2710225"/>
            <a:ext cx="14314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Anti-Kickback Statute: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287916" y="2807207"/>
            <a:ext cx="3917593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Prohibits remuneration for referrals with criminal penalties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87916" y="3091690"/>
            <a:ext cx="10697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 Claims Act: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1357636" y="3091690"/>
            <a:ext cx="28217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Imposes treble damages for fraudulent claims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145041" y="3341359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Services Industry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7916" y="3578889"/>
            <a:ext cx="6183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BSA/AML: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287916" y="3613524"/>
            <a:ext cx="4022099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Requires monitoring systems with criminal penalties for violations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287916" y="3960354"/>
            <a:ext cx="10243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Securities Laws: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287916" y="4008843"/>
            <a:ext cx="3413401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Impose disclosure obligations with SEC enforcement</a:t>
            </a:r>
            <a:endParaRPr lang="en-US" sz="942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594" y="3791043"/>
            <a:ext cx="3571875" cy="178593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4572000" y="257822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Sector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714875" y="495352"/>
            <a:ext cx="14072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Protection Laws: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4714875" y="557695"/>
            <a:ext cx="3844537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GDPR, CCPA create complex compliance obligations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4714875" y="876817"/>
            <a:ext cx="9752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Governance: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4714875" y="925306"/>
            <a:ext cx="342085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New regulations addressing algorithmic transparency</a:t>
            </a:r>
            <a:endParaRPr lang="en-US" sz="942" dirty="0"/>
          </a:p>
        </p:txBody>
      </p:sp>
      <p:sp>
        <p:nvSpPr>
          <p:cNvPr id="23" name="Text 19"/>
          <p:cNvSpPr/>
          <p:nvPr/>
        </p:nvSpPr>
        <p:spPr>
          <a:xfrm>
            <a:off x="4714875" y="1258282"/>
            <a:ext cx="10305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Markets:</a:t>
            </a:r>
            <a:endParaRPr lang="en-US" sz="942" dirty="0"/>
          </a:p>
        </p:txBody>
      </p:sp>
      <p:sp>
        <p:nvSpPr>
          <p:cNvPr id="24" name="Text 20"/>
          <p:cNvSpPr/>
          <p:nvPr/>
        </p:nvSpPr>
        <p:spPr>
          <a:xfrm>
            <a:off x="4714875" y="1320627"/>
            <a:ext cx="3556248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Antitrust enforcement targeting platform dominance</a:t>
            </a:r>
            <a:endParaRPr lang="en-US" sz="942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03986"/>
            <a:ext cx="4357688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0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Mitigating Legal Risks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8594" y="453628"/>
            <a:ext cx="4214813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can significantly reduce their exposure to legal implications of non-compliance through structured risk management approaches. Effective mitigation strategies can both prevent violations and reduce penalties when issues do occur.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140602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Compliance Programs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832859"/>
            <a:ext cx="196453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922" y="1770352"/>
            <a:ext cx="391120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Leadership Commitment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517922" y="2020383"/>
            <a:ext cx="391120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Senior management and board involvement in compliance oversight demonstrates organizational priority and establishes tone from the top.</a:t>
            </a:r>
            <a:endParaRPr lang="en-US" sz="9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730098"/>
            <a:ext cx="157163" cy="157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8631" y="2667590"/>
            <a:ext cx="39504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 Process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478631" y="2917621"/>
            <a:ext cx="3950494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Systematic identification and evaluation of compliance risks enables targeted resource allocation.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3447319"/>
            <a:ext cx="117872" cy="1571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9341" y="3384811"/>
            <a:ext cx="39897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Policies and Procedures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39341" y="3634842"/>
            <a:ext cx="3989784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Clear, accessible guidance tailored to specific risk areas provides practical direction to employees.</a:t>
            </a:r>
            <a:endParaRPr lang="en-US" sz="94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4164540"/>
            <a:ext cx="196453" cy="1571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922" y="4102032"/>
            <a:ext cx="391120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and Communication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517922" y="4352064"/>
            <a:ext cx="391120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Role-specific education ensures employees understand compliance expectations relevant to their positions.</a:t>
            </a:r>
            <a:endParaRPr lang="en-US" sz="942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85751"/>
            <a:ext cx="4054078" cy="190738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572000" y="2284701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Self-Disclosure Benefits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4572000" y="2649032"/>
            <a:ext cx="43576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Voluntary self-disclosure of violations can substantially reduce penalties: </a:t>
            </a:r>
            <a:endParaRPr lang="en-US" sz="1046" dirty="0"/>
          </a:p>
        </p:txBody>
      </p:sp>
      <p:sp>
        <p:nvSpPr>
          <p:cNvPr id="21" name="Text 13"/>
          <p:cNvSpPr/>
          <p:nvPr/>
        </p:nvSpPr>
        <p:spPr>
          <a:xfrm>
            <a:off x="4714875" y="3184813"/>
            <a:ext cx="4214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DOJ Corporate Enforcement Policy offers presumption of declination for FCPA violations</a:t>
            </a:r>
            <a:endParaRPr lang="en-US" sz="837" dirty="0"/>
          </a:p>
        </p:txBody>
      </p:sp>
      <p:sp>
        <p:nvSpPr>
          <p:cNvPr id="22" name="Text 14"/>
          <p:cNvSpPr/>
          <p:nvPr/>
        </p:nvSpPr>
        <p:spPr>
          <a:xfrm>
            <a:off x="4714875" y="3584863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 considers self-reporting as a key factor in penalty determinations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4714875" y="3813463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OFAC reduces base penalties by up to 50% for voluntary disclosures</a:t>
            </a:r>
            <a:endParaRPr lang="en-US" sz="837" dirty="0"/>
          </a:p>
        </p:txBody>
      </p:sp>
      <p:sp>
        <p:nvSpPr>
          <p:cNvPr id="24" name="Shape 16"/>
          <p:cNvSpPr/>
          <p:nvPr/>
        </p:nvSpPr>
        <p:spPr>
          <a:xfrm>
            <a:off x="4572000" y="4061979"/>
            <a:ext cx="4357688" cy="122013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5" name="Shape 17"/>
          <p:cNvSpPr/>
          <p:nvPr/>
        </p:nvSpPr>
        <p:spPr>
          <a:xfrm>
            <a:off x="4572000" y="4061979"/>
            <a:ext cx="28575" cy="122013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6" name="Text 18"/>
          <p:cNvSpPr/>
          <p:nvPr/>
        </p:nvSpPr>
        <p:spPr>
          <a:xfrm>
            <a:off x="4679156" y="4169135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 Importance</a:t>
            </a:r>
            <a:endParaRPr lang="en-US" sz="1046" dirty="0"/>
          </a:p>
        </p:txBody>
      </p:sp>
      <p:sp>
        <p:nvSpPr>
          <p:cNvPr id="27" name="Text 19"/>
          <p:cNvSpPr/>
          <p:nvPr/>
        </p:nvSpPr>
        <p:spPr>
          <a:xfrm>
            <a:off x="4679156" y="4454885"/>
            <a:ext cx="4143375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Maintaining comprehensive documentation of compliance efforts provides crucial evidence of good faith and due diligence, which can significantly impact enforcement outcomes and penalty determinations. 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68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358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Takeaways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262658"/>
            <a:ext cx="19645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7922" y="1200150"/>
            <a:ext cx="391120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Non-compliance creates a complex web of legal implications that extend far beyond simple monetary penalties.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119908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8631" y="2057400"/>
            <a:ext cx="395049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authorities worldwide have significantly increased both the frequency and severity of enforcement actions.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977158"/>
            <a:ext cx="157163" cy="1571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8631" y="2914650"/>
            <a:ext cx="395049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extraterritorial application of national laws has created overlapping and sometimes conflicting compliance obligations.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834408"/>
            <a:ext cx="157163" cy="15716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8631" y="3771900"/>
            <a:ext cx="39504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costs of non-compliance substantially exceed the investments required for effective compliance programs.</a:t>
            </a:r>
            <a:endParaRPr lang="en-US" sz="104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214313"/>
            <a:ext cx="3571875" cy="21431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572000" y="2500313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Trends in Enforcement</a:t>
            </a:r>
            <a:endParaRPr lang="en-US" sz="13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2864644"/>
            <a:ext cx="4357688" cy="2143125"/>
          </a:xfrm>
          <a:prstGeom prst="rect">
            <a:avLst/>
          </a:prstGeom>
        </p:spPr>
      </p:pic>
      <p:sp>
        <p:nvSpPr>
          <p:cNvPr id="16" name="Shape 7"/>
          <p:cNvSpPr/>
          <p:nvPr/>
        </p:nvSpPr>
        <p:spPr>
          <a:xfrm>
            <a:off x="193956" y="4270881"/>
            <a:ext cx="4357688" cy="19030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7" name="Shape 8"/>
          <p:cNvSpPr/>
          <p:nvPr/>
        </p:nvSpPr>
        <p:spPr>
          <a:xfrm>
            <a:off x="193956" y="4270881"/>
            <a:ext cx="28575" cy="19030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9"/>
          <p:cNvSpPr/>
          <p:nvPr/>
        </p:nvSpPr>
        <p:spPr>
          <a:xfrm>
            <a:off x="301112" y="4378037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Resources for Further Information</a:t>
            </a:r>
            <a:endParaRPr lang="en-US" sz="1046" dirty="0"/>
          </a:p>
        </p:txBody>
      </p:sp>
      <p:sp>
        <p:nvSpPr>
          <p:cNvPr id="19" name="Text 10"/>
          <p:cNvSpPr/>
          <p:nvPr/>
        </p:nvSpPr>
        <p:spPr>
          <a:xfrm>
            <a:off x="301112" y="4663787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Department of Justice Evaluation of Corporate Compliance Programs</a:t>
            </a:r>
            <a:endParaRPr lang="en-US" sz="942" dirty="0"/>
          </a:p>
        </p:txBody>
      </p:sp>
      <p:sp>
        <p:nvSpPr>
          <p:cNvPr id="20" name="Text 11"/>
          <p:cNvSpPr/>
          <p:nvPr/>
        </p:nvSpPr>
        <p:spPr>
          <a:xfrm>
            <a:off x="301112" y="5059540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OECD Good Practice Guidance on Internal Controls, Ethics, and Compliance</a:t>
            </a:r>
            <a:endParaRPr lang="en-US" sz="942" dirty="0"/>
          </a:p>
        </p:txBody>
      </p:sp>
      <p:sp>
        <p:nvSpPr>
          <p:cNvPr id="21" name="Text 12"/>
          <p:cNvSpPr/>
          <p:nvPr/>
        </p:nvSpPr>
        <p:spPr>
          <a:xfrm>
            <a:off x="301112" y="5455292"/>
            <a:ext cx="41433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Industry-specific regulatory guidance publications</a:t>
            </a:r>
            <a:endParaRPr lang="en-US" sz="942" dirty="0"/>
          </a:p>
        </p:txBody>
      </p:sp>
      <p:sp>
        <p:nvSpPr>
          <p:cNvPr id="22" name="Text 13"/>
          <p:cNvSpPr/>
          <p:nvPr/>
        </p:nvSpPr>
        <p:spPr>
          <a:xfrm>
            <a:off x="301112" y="5671028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Organization for Standardization (ISO) compliance standards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Non-Compliance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44748"/>
            <a:ext cx="7551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969429" y="844748"/>
            <a:ext cx="28416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Non-compliance refers to the failure of an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14313" y="1059061"/>
            <a:ext cx="36750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 or individual to adhere to applicable laws,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14313" y="1273373"/>
            <a:ext cx="41232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regulations, standards, or contractual obligations that govern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14313" y="1487686"/>
            <a:ext cx="20292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their operations and activities.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14313" y="18359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Significance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14313" y="2164556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Regulatory enforcement increased by 58% globally since 2020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14313" y="2628900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Cost of non-compliance is 2.71 times higher than maintaining compliance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14313" y="3093244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65% of organizations experienced at least one significant compliance violation in the past two years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14313" y="3664744"/>
            <a:ext cx="4214813" cy="10001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214313" y="3664744"/>
            <a:ext cx="28575" cy="10001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2"/>
          <p:cNvSpPr/>
          <p:nvPr/>
        </p:nvSpPr>
        <p:spPr>
          <a:xfrm>
            <a:off x="214313" y="3664744"/>
            <a:ext cx="4214813" cy="10001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presentation examines the multifaceted legal consequences that can result from non-compliance with regulatory requirements across various industries and jurisdictions. </a:t>
            </a:r>
            <a:endParaRPr lang="en-US" sz="1046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407194"/>
            <a:ext cx="3571875" cy="214312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572000" y="2550319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Dimensions of Non-Compliance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4714875" y="2887861"/>
            <a:ext cx="20722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Intentional vs. Unintentional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714875" y="2964062"/>
            <a:ext cx="3786215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Deliberate violations vs. oversight or misunderstanding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714875" y="3352205"/>
            <a:ext cx="14839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Systemic vs. Isolated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4714875" y="3449188"/>
            <a:ext cx="3665776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Pattern of failures vs. one-time incidents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4714875" y="3816548"/>
            <a:ext cx="19844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Self-reported vs. Discovered</a:t>
            </a:r>
            <a:endParaRPr lang="en-US" sz="1046" dirty="0"/>
          </a:p>
        </p:txBody>
      </p:sp>
      <p:sp>
        <p:nvSpPr>
          <p:cNvPr id="23" name="Text 19"/>
          <p:cNvSpPr/>
          <p:nvPr/>
        </p:nvSpPr>
        <p:spPr>
          <a:xfrm>
            <a:off x="4714875" y="3906603"/>
            <a:ext cx="3683189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Voluntary disclosure vs. regulatory investigation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4714875" y="4280892"/>
            <a:ext cx="17801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vs. Substantive</a:t>
            </a:r>
            <a:endParaRPr lang="en-US" sz="1046" dirty="0"/>
          </a:p>
        </p:txBody>
      </p:sp>
      <p:sp>
        <p:nvSpPr>
          <p:cNvPr id="25" name="Text 21"/>
          <p:cNvSpPr/>
          <p:nvPr/>
        </p:nvSpPr>
        <p:spPr>
          <a:xfrm>
            <a:off x="4714875" y="4405583"/>
            <a:ext cx="4193130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Procedural errors vs. fundamental violations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2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Legal Implications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00100"/>
            <a:ext cx="421481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Non-compliance can trigger multiple, overlapping legal consequences that affect organizations at various levels, creating cascading effects throughout the organization.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03476" y="137871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Legal Implications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4" y="1903051"/>
            <a:ext cx="107156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4944" y="1707324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Penalties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424944" y="1935924"/>
            <a:ext cx="3893344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Monetary sanctions imposed by regulatory authorities, ranging from thousands to billions of dollars.</a:t>
            </a:r>
            <a:endParaRPr lang="en-US" sz="9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7" y="25373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24944" y="2341666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Criminal Liability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424944" y="2570266"/>
            <a:ext cx="3893344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Prosecution of both organizations and individuals that can result in imprisonment.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6" y="3171737"/>
            <a:ext cx="214313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24944" y="2976009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Civil Liability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24944" y="3204609"/>
            <a:ext cx="3893344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Lawsuits from affected parties seeking damages, including class actions and shareholder suits.</a:t>
            </a:r>
            <a:endParaRPr lang="en-US" sz="94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214313"/>
            <a:ext cx="3571875" cy="200025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863" y="2517446"/>
            <a:ext cx="128588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893469" y="2321719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Actions</a:t>
            </a:r>
            <a:endParaRPr lang="en-US" sz="1046" dirty="0"/>
          </a:p>
        </p:txBody>
      </p:sp>
      <p:sp>
        <p:nvSpPr>
          <p:cNvPr id="18" name="Text 10"/>
          <p:cNvSpPr/>
          <p:nvPr/>
        </p:nvSpPr>
        <p:spPr>
          <a:xfrm>
            <a:off x="4893469" y="2550319"/>
            <a:ext cx="4036219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interventions including cease-and-desist orders, license restrictions, and enhanced oversight requirements.</a:t>
            </a:r>
            <a:endParaRPr lang="en-US" sz="942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431" y="3235365"/>
            <a:ext cx="171450" cy="1714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893469" y="2956061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Reputational Damage</a:t>
            </a:r>
            <a:endParaRPr lang="en-US" sz="1046" dirty="0"/>
          </a:p>
        </p:txBody>
      </p:sp>
      <p:sp>
        <p:nvSpPr>
          <p:cNvPr id="21" name="Text 12"/>
          <p:cNvSpPr/>
          <p:nvPr/>
        </p:nvSpPr>
        <p:spPr>
          <a:xfrm>
            <a:off x="4893469" y="3184661"/>
            <a:ext cx="4036219" cy="5014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not strictly legal, reputational harm has significant legal and financial implications through lost business and reduced market value.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00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95358"/>
            <a:ext cx="4214813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Penalties and Monetary Sanctions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674002"/>
            <a:ext cx="421481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Financial penalties for non-compliance have reached unprecedented levels in recent years, with regulators increasingly willing to impose billion-dollar sanctions for serious violations.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141121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Notable Recent Penalties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811268"/>
            <a:ext cx="4214813" cy="2500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4313" y="4283869"/>
            <a:ext cx="421481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Beyond direct penalties, organizations face additional financial impacts including legal defense costs, remediation expenses, business disruption, increased insurance premiums, and costs of enhanced compliance programs. 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06" y="214313"/>
            <a:ext cx="3571875" cy="21431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45182" y="2375404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Penalty Determination Factors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182" y="2775454"/>
            <a:ext cx="178594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95213" y="2739735"/>
            <a:ext cx="24794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Severity and duration of the violation</a:t>
            </a:r>
            <a:endParaRPr lang="en-US" sz="104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182" y="3046916"/>
            <a:ext cx="178594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995213" y="3011198"/>
            <a:ext cx="2613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Harm caused to consumers or markets</a:t>
            </a:r>
            <a:endParaRPr lang="en-US" sz="1046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182" y="3318379"/>
            <a:ext cx="142875" cy="1428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959495" y="3282660"/>
            <a:ext cx="294852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Prior compliance history of the organization</a:t>
            </a:r>
            <a:endParaRPr lang="en-US" sz="1046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182" y="3589841"/>
            <a:ext cx="142875" cy="14287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959495" y="3554123"/>
            <a:ext cx="32009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Self-disclosure and cooperation with authorities</a:t>
            </a:r>
            <a:endParaRPr lang="en-US" sz="1046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5182" y="3861304"/>
            <a:ext cx="142875" cy="1428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959495" y="3825585"/>
            <a:ext cx="34424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Remediation efforts and compliance improvements</a:t>
            </a:r>
            <a:endParaRPr lang="en-US" sz="1046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5182" y="4132766"/>
            <a:ext cx="142875" cy="142875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4959495" y="4097048"/>
            <a:ext cx="23315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Intentional nature of the violations</a:t>
            </a:r>
            <a:endParaRPr lang="en-US" sz="104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86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84002" y="85849"/>
            <a:ext cx="5375996" cy="39754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Criminal Liability for Non-Compliance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53578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Criminal Liability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4313" y="864393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can be held criminally liable for acts of employees when: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57188" y="137159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employee acted within the scope of employment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57188" y="1571624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employee acted, at least in part, to benefit the company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57188" y="177164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conduct can be imputed to the organization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14313" y="202969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Individual Criminal Liability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14313" y="2358304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Executives and employees face increasing personal criminal exposure: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57188" y="2865510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"Responsible Corporate Officer" doctrine allows prosecution without direct involvement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57188" y="3236985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Department of Justice emphasis on individual accountability (Yates Memo)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357188" y="3437010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Whistleblower protections and incentives increasing exposure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4550798" y="3154722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Sentencing Considerations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550798" y="3483334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Federal Sentencing Guidelines provide framework with factors including: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693673" y="3990541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program effectiveness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4693673" y="4190566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Self-reporting and cooperation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693673" y="4390591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Level of involvement and history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693673" y="4590616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sentence for white-collar offenders: 17-36 months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4572000" y="633842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Recent Criminal Prosecutions</a:t>
            </a:r>
            <a:endParaRPr lang="en-US" sz="1350" dirty="0"/>
          </a:p>
        </p:txBody>
      </p:sp>
      <p:sp>
        <p:nvSpPr>
          <p:cNvPr id="22" name="Shape 18"/>
          <p:cNvSpPr/>
          <p:nvPr/>
        </p:nvSpPr>
        <p:spPr>
          <a:xfrm>
            <a:off x="4572000" y="998173"/>
            <a:ext cx="1297679" cy="307181"/>
          </a:xfrm>
          <a:prstGeom prst="rect">
            <a:avLst/>
          </a:prstGeom>
          <a:solidFill>
            <a:srgbClr val="1A5276"/>
          </a:solidFill>
          <a:ln/>
        </p:spPr>
      </p:sp>
      <p:sp>
        <p:nvSpPr>
          <p:cNvPr id="23" name="Text 19"/>
          <p:cNvSpPr/>
          <p:nvPr/>
        </p:nvSpPr>
        <p:spPr>
          <a:xfrm>
            <a:off x="4572000" y="998173"/>
            <a:ext cx="1297679" cy="30718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5869679" y="998173"/>
            <a:ext cx="1231683" cy="307181"/>
          </a:xfrm>
          <a:prstGeom prst="rect">
            <a:avLst/>
          </a:prstGeom>
          <a:solidFill>
            <a:srgbClr val="1A5276"/>
          </a:solidFill>
          <a:ln/>
        </p:spPr>
      </p:sp>
      <p:sp>
        <p:nvSpPr>
          <p:cNvPr id="25" name="Text 21"/>
          <p:cNvSpPr/>
          <p:nvPr/>
        </p:nvSpPr>
        <p:spPr>
          <a:xfrm>
            <a:off x="5869679" y="998173"/>
            <a:ext cx="1231683" cy="30718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Individuals</a:t>
            </a:r>
            <a:endParaRPr lang="en-US" sz="942" dirty="0"/>
          </a:p>
        </p:txBody>
      </p:sp>
      <p:sp>
        <p:nvSpPr>
          <p:cNvPr id="26" name="Shape 22"/>
          <p:cNvSpPr/>
          <p:nvPr/>
        </p:nvSpPr>
        <p:spPr>
          <a:xfrm>
            <a:off x="7101362" y="998173"/>
            <a:ext cx="1828326" cy="307181"/>
          </a:xfrm>
          <a:prstGeom prst="rect">
            <a:avLst/>
          </a:prstGeom>
          <a:solidFill>
            <a:srgbClr val="1A5276"/>
          </a:solidFill>
          <a:ln/>
        </p:spPr>
      </p:sp>
      <p:sp>
        <p:nvSpPr>
          <p:cNvPr id="27" name="Text 23"/>
          <p:cNvSpPr/>
          <p:nvPr/>
        </p:nvSpPr>
        <p:spPr>
          <a:xfrm>
            <a:off x="7101362" y="998173"/>
            <a:ext cx="1828326" cy="30718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</a:t>
            </a:r>
            <a:endParaRPr lang="en-US" sz="942" dirty="0"/>
          </a:p>
        </p:txBody>
      </p:sp>
      <p:sp>
        <p:nvSpPr>
          <p:cNvPr id="28" name="Text 24"/>
          <p:cNvSpPr/>
          <p:nvPr/>
        </p:nvSpPr>
        <p:spPr>
          <a:xfrm>
            <a:off x="4572000" y="1305355"/>
            <a:ext cx="1297679" cy="46077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USAID Bribery (2025)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5869679" y="1305355"/>
            <a:ext cx="1231683" cy="46077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executives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7101362" y="1305355"/>
            <a:ext cx="1828326" cy="46077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Guilty pleas, pending sentencing</a:t>
            </a:r>
            <a:endParaRPr lang="en-US" sz="837" dirty="0"/>
          </a:p>
        </p:txBody>
      </p:sp>
      <p:sp>
        <p:nvSpPr>
          <p:cNvPr id="31" name="Shape 27"/>
          <p:cNvSpPr/>
          <p:nvPr/>
        </p:nvSpPr>
        <p:spPr>
          <a:xfrm>
            <a:off x="4572000" y="1766126"/>
            <a:ext cx="4357688" cy="4643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2" name="Text 28"/>
          <p:cNvSpPr/>
          <p:nvPr/>
        </p:nvSpPr>
        <p:spPr>
          <a:xfrm>
            <a:off x="4572000" y="1766126"/>
            <a:ext cx="1297679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 LLC Fraud (2025)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5869679" y="1766126"/>
            <a:ext cx="1231683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 and CFO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7101362" y="1766126"/>
            <a:ext cx="1828326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52 months and 36 months imprisonment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72000" y="2230470"/>
            <a:ext cx="1297679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Medicare Fraud (2023)</a:t>
            </a:r>
            <a:endParaRPr lang="en-US" sz="837" dirty="0"/>
          </a:p>
        </p:txBody>
      </p:sp>
      <p:sp>
        <p:nvSpPr>
          <p:cNvPr id="36" name="Text 32"/>
          <p:cNvSpPr/>
          <p:nvPr/>
        </p:nvSpPr>
        <p:spPr>
          <a:xfrm>
            <a:off x="5869679" y="2230470"/>
            <a:ext cx="1231683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Chief Compliance Officer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7101362" y="2230470"/>
            <a:ext cx="1828326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Prison sentence</a:t>
            </a:r>
            <a:endParaRPr lang="en-US" sz="837" dirty="0"/>
          </a:p>
        </p:txBody>
      </p:sp>
      <p:sp>
        <p:nvSpPr>
          <p:cNvPr id="38" name="Shape 34"/>
          <p:cNvSpPr/>
          <p:nvPr/>
        </p:nvSpPr>
        <p:spPr>
          <a:xfrm>
            <a:off x="4572000" y="2694814"/>
            <a:ext cx="4357688" cy="4643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9" name="Text 35"/>
          <p:cNvSpPr/>
          <p:nvPr/>
        </p:nvSpPr>
        <p:spPr>
          <a:xfrm>
            <a:off x="4572000" y="2694814"/>
            <a:ext cx="1297679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Florida Telecom (2024)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5869679" y="2694814"/>
            <a:ext cx="1231683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7101362" y="2694814"/>
            <a:ext cx="1828326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 imprisonment, $128M payment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935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Civil Liability and Private Actions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358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Private Rights of Action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4313" y="1164431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Many regulatory statutes create explicit private rights of action, allowing affected parties to sue for damages under: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14313" y="159305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Securities laws (10b-5 actions)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14313" y="1807369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Antitrust laws (treble damages)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14313" y="2021681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Consumer protection statutes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14313" y="2235994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protection laws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14313" y="245030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privacy regulations (CCPA, GDPR)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14313" y="280749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 Action Lawsuits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14313" y="313610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Non-compliance often triggers class action litigation that: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14313" y="3350419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Aggregates claims of similarly situated plaintiffs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14313" y="3564731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Dramatically increases potential liability exposure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14313" y="3779044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settlement: $6.1 million in 2024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14313" y="399335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breach class actions increased 320% since 2020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313"/>
            <a:ext cx="4357688" cy="214312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4572000" y="2500313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Shareholder Derivative Suits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4572000" y="2828925"/>
            <a:ext cx="43576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Shareholders can sue directors and officers for breaching fiduciary duties by: 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572000" y="3257550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Failing to implement adequate compliance programs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4572000" y="3471863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Ignoring red flags of non-compliance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4572000" y="3686175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Misleading investors about compliance status</a:t>
            </a:r>
            <a:endParaRPr lang="en-US" sz="1046" dirty="0"/>
          </a:p>
        </p:txBody>
      </p:sp>
      <p:sp>
        <p:nvSpPr>
          <p:cNvPr id="23" name="Shape 19"/>
          <p:cNvSpPr/>
          <p:nvPr/>
        </p:nvSpPr>
        <p:spPr>
          <a:xfrm>
            <a:off x="4572000" y="3916073"/>
            <a:ext cx="4357688" cy="129301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Shape 20"/>
          <p:cNvSpPr/>
          <p:nvPr/>
        </p:nvSpPr>
        <p:spPr>
          <a:xfrm>
            <a:off x="4572000" y="3916073"/>
            <a:ext cx="28575" cy="12930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Text 21"/>
          <p:cNvSpPr/>
          <p:nvPr/>
        </p:nvSpPr>
        <p:spPr>
          <a:xfrm>
            <a:off x="4679156" y="4023229"/>
            <a:ext cx="4143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Relationship Impacts</a:t>
            </a:r>
            <a:endParaRPr lang="en-US" sz="1238" dirty="0"/>
          </a:p>
        </p:txBody>
      </p:sp>
      <p:sp>
        <p:nvSpPr>
          <p:cNvPr id="26" name="Text 22"/>
          <p:cNvSpPr/>
          <p:nvPr/>
        </p:nvSpPr>
        <p:spPr>
          <a:xfrm>
            <a:off x="4679156" y="4330410"/>
            <a:ext cx="4143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Non-compliance can create contractual liability through breach of compliance representations, indemnification obligations, termination of key contracts, and exclusion from business opportunities requiring compliance certification. 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50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and Regulatory Actions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82145"/>
            <a:ext cx="4214813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Regulatory agencies possess broad administrative powers to address non-compliance beyond financial penalties. These powers can significantly impact an organization's ability to operate and often have more immediate effects than court proceedings.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184720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Administrative Actions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4313" y="2175812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Injunctions and Cease-and-Desist Orders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214313" y="2382981"/>
            <a:ext cx="4214813" cy="342900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Regulators can immediately halt non-compliant activities, potentially shutting down critical business operations until violations are remediated. 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214313" y="2833037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Debarment and Exclusion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14313" y="3040206"/>
            <a:ext cx="4214813" cy="514350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found non-compliant may be excluded from government contracting opportunities, federal healthcare programs, financial markets, and industry-specific activities.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14313" y="3661712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Oversight Requirements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214313" y="3868881"/>
            <a:ext cx="4214813" cy="514350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Non-compliance frequently triggers intensified regulatory supervision including mandatory independent monitors, regular reporting obligations, and heightened examination schedules. 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214313" y="4490387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License Restrictions and Revocations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214313" y="4697556"/>
            <a:ext cx="4214813" cy="342900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Regulators can limit or revoke essential business licenses and permits necessary for operation in regulated industries. </a:t>
            </a:r>
            <a:endParaRPr lang="en-US" sz="837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-11041"/>
            <a:ext cx="3571875" cy="285750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572000" y="2518281"/>
            <a:ext cx="4357688" cy="185023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4572000" y="2518281"/>
            <a:ext cx="28575" cy="18502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4643438" y="2589718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Example: Banking Enforcement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4643438" y="2796887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major bank found non-compliant with anti-money laundering regulations faced: 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786313" y="3332668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Asset growth restrictions limiting new business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786313" y="3546981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 approval requirements for new products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4786313" y="3761293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Mandatory independent compliance monitor for 3 years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4786313" y="3975606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Weekly reporting to regulators on remediation progress</a:t>
            </a:r>
            <a:endParaRPr lang="en-US" sz="104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4214813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Remediation and Settlement Agreements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1185863"/>
            <a:ext cx="4214813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Regulatory authorities increasingly use structured settlement agreements as alternatives to traditional enforcement actions, allowing organizations to resolve non-compliance issues while avoiding some of the most severe consequences. 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214313" y="305763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Settlement Agreements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214313" y="3386249"/>
            <a:ext cx="4214813" cy="625748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214313" y="3386249"/>
            <a:ext cx="28575" cy="62574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Text 5"/>
          <p:cNvSpPr/>
          <p:nvPr/>
        </p:nvSpPr>
        <p:spPr>
          <a:xfrm>
            <a:off x="271463" y="3443399"/>
            <a:ext cx="41005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Deferred Prosecution Agreements (DPAs)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271463" y="3657712"/>
            <a:ext cx="4100513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Temporarily suspend criminal prosecution while the organization fulfills specific obligations. The DOJ issued 25 agreements in 2024 alone. 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14313" y="4083434"/>
            <a:ext cx="4214813" cy="77431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214313" y="4083434"/>
            <a:ext cx="28575" cy="77431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9"/>
          <p:cNvSpPr/>
          <p:nvPr/>
        </p:nvSpPr>
        <p:spPr>
          <a:xfrm>
            <a:off x="271463" y="4140584"/>
            <a:ext cx="41005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Non-Prosecution Agreements (NPAs)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271463" y="4354897"/>
            <a:ext cx="4100513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Similar to DPAs but without formal charges being filed, representing a less severe alternative when organizations demonstrate exceptional cooperation. </a:t>
            </a:r>
            <a:endParaRPr lang="en-US" sz="837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313"/>
            <a:ext cx="4357688" cy="178593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572000" y="2313905"/>
            <a:ext cx="4357688" cy="625748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4572000" y="2313905"/>
            <a:ext cx="28575" cy="62574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4629150" y="2371055"/>
            <a:ext cx="42433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Integrity Agreements (CIAs)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4629150" y="2585368"/>
            <a:ext cx="424338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Common in healthcare enforcement, allowing organizations to continue participating in federal healthcare programs despite compliance failures. 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4572000" y="3011091"/>
            <a:ext cx="4357688" cy="625748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0" name="Shape 16"/>
          <p:cNvSpPr/>
          <p:nvPr/>
        </p:nvSpPr>
        <p:spPr>
          <a:xfrm>
            <a:off x="4572000" y="3011091"/>
            <a:ext cx="28575" cy="62574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1" name="Text 17"/>
          <p:cNvSpPr/>
          <p:nvPr/>
        </p:nvSpPr>
        <p:spPr>
          <a:xfrm>
            <a:off x="4629150" y="3068241"/>
            <a:ext cx="42433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Consent Decrees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4629150" y="3282553"/>
            <a:ext cx="4243388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Court-enforceable agreements that resolve civil enforcement actions while mandating specific remedial measures. </a:t>
            </a:r>
            <a:endParaRPr lang="en-US" sz="837" dirty="0"/>
          </a:p>
        </p:txBody>
      </p:sp>
      <p:sp>
        <p:nvSpPr>
          <p:cNvPr id="23" name="Shape 19"/>
          <p:cNvSpPr/>
          <p:nvPr/>
        </p:nvSpPr>
        <p:spPr>
          <a:xfrm>
            <a:off x="4572000" y="3914775"/>
            <a:ext cx="4357688" cy="101441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4643438" y="3986213"/>
            <a:ext cx="4214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Settlement Agreement Trends</a:t>
            </a:r>
            <a:endParaRPr lang="en-US" sz="942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4264819"/>
            <a:ext cx="100013" cy="11430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800600" y="4236244"/>
            <a:ext cx="20658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Individual accountability requirements</a:t>
            </a:r>
            <a:endParaRPr lang="en-US" sz="837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4471988"/>
            <a:ext cx="114300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4814888" y="4443413"/>
            <a:ext cx="22905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program effectiveness metrics</a:t>
            </a:r>
            <a:endParaRPr lang="en-US" sz="837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4679156"/>
            <a:ext cx="142875" cy="1143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843463" y="4650581"/>
            <a:ext cx="21262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Technology-based monitoring solutions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29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156" y="26385"/>
            <a:ext cx="421481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Legal Implications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24258" y="453737"/>
            <a:ext cx="4214813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operating across multiple jurisdictions face complex compliance challenges due to overlapping and sometimes conflicting regulatory regimes. The extraterritorial application of national laws has created a particularly challenging landscape. 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214313" y="113548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Extraterritorial Application of Laws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4313" y="1464098"/>
            <a:ext cx="4214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U.S. Laws with Global Reach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57188" y="1673053"/>
            <a:ext cx="2315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Corrupt Practices Act (FCPA)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57188" y="1744169"/>
            <a:ext cx="405762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Prohibits bribery of foreign officials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357188" y="2033087"/>
            <a:ext cx="6907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Act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392934" y="2116259"/>
            <a:ext cx="3929035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Allows U.S. authorities to access data stored outside U.S.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357188" y="2393121"/>
            <a:ext cx="9939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OFAC Sanctions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92934" y="2485594"/>
            <a:ext cx="3836054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Both primary and secondary sanctions create global obligations</a:t>
            </a:r>
            <a:endParaRPr lang="en-US" sz="942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822807"/>
            <a:ext cx="4214813" cy="200025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572000" y="214313"/>
            <a:ext cx="4357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European Union Regulations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4714875" y="423267"/>
            <a:ext cx="27592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 Data Protection Regulation (GDPR)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4714875" y="485610"/>
            <a:ext cx="371659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Applies to any organization processing EU residents' data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4714875" y="783301"/>
            <a:ext cx="12957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Competition Law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4714875" y="866425"/>
            <a:ext cx="3815069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Applies to conduct affecting EU markets regardless of location</a:t>
            </a:r>
            <a:endParaRPr lang="en-US" sz="942" dirty="0"/>
          </a:p>
        </p:txBody>
      </p:sp>
      <p:sp>
        <p:nvSpPr>
          <p:cNvPr id="19" name="Text 15"/>
          <p:cNvSpPr/>
          <p:nvPr/>
        </p:nvSpPr>
        <p:spPr>
          <a:xfrm>
            <a:off x="4572000" y="1248705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Cross-Border Enforcement Cooperation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4572000" y="1577318"/>
            <a:ext cx="435768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Regulatory authorities increasingly collaborate across borders through: 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4714875" y="1828772"/>
            <a:ext cx="42148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Mutual Legal Assistance Treaties facilitating evidence sharing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4714875" y="2008789"/>
            <a:ext cx="42148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Joint investigation teams coordinating complex cases</a:t>
            </a:r>
            <a:endParaRPr lang="en-US" sz="942" dirty="0"/>
          </a:p>
        </p:txBody>
      </p:sp>
      <p:sp>
        <p:nvSpPr>
          <p:cNvPr id="23" name="Text 19"/>
          <p:cNvSpPr/>
          <p:nvPr/>
        </p:nvSpPr>
        <p:spPr>
          <a:xfrm>
            <a:off x="4714875" y="2188806"/>
            <a:ext cx="42148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settlements involving multiple national authorities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4572000" y="2538759"/>
            <a:ext cx="4357688" cy="1681628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4572000" y="2538759"/>
            <a:ext cx="28575" cy="168162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6" name="Text 22"/>
          <p:cNvSpPr/>
          <p:nvPr/>
        </p:nvSpPr>
        <p:spPr>
          <a:xfrm>
            <a:off x="4679156" y="2645915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527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Navigating Conflicting Requirements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4679156" y="2853084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must develop strategies for addressing conflicting legal obligations: </a:t>
            </a:r>
            <a:endParaRPr lang="en-US" sz="942" dirty="0"/>
          </a:p>
        </p:txBody>
      </p:sp>
      <p:sp>
        <p:nvSpPr>
          <p:cNvPr id="28" name="Text 24"/>
          <p:cNvSpPr/>
          <p:nvPr/>
        </p:nvSpPr>
        <p:spPr>
          <a:xfrm>
            <a:off x="4822031" y="3284555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Jurisdictional risk assessment and prioritization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4822031" y="3491724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Structured decision-making frameworks for conflicts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4822031" y="3698892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with regulators across jurisdictions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4822031" y="390606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Careful documentation of compliance rationales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1677</Words>
  <Application>Microsoft Office PowerPoint</Application>
  <PresentationFormat>On-screen Show (16:9)</PresentationFormat>
  <Paragraphs>223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Aminu Idris</cp:lastModifiedBy>
  <cp:revision>3</cp:revision>
  <dcterms:created xsi:type="dcterms:W3CDTF">2025-10-05T10:15:05Z</dcterms:created>
  <dcterms:modified xsi:type="dcterms:W3CDTF">2025-10-05T10:43:01Z</dcterms:modified>
</cp:coreProperties>
</file>